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3"/>
  </p:notesMasterIdLst>
  <p:sldIdLst>
    <p:sldId id="256" r:id="rId5"/>
    <p:sldId id="257" r:id="rId6"/>
    <p:sldId id="258" r:id="rId7"/>
    <p:sldId id="259" r:id="rId8"/>
    <p:sldId id="260" r:id="rId9"/>
    <p:sldId id="262" r:id="rId10"/>
    <p:sldId id="263" r:id="rId11"/>
    <p:sldId id="264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38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FC2913-018F-471B-8370-F38637E781C8}" v="40" dt="2023-01-20T16:53:28.260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55" d="100"/>
          <a:sy n="55" d="100"/>
        </p:scale>
        <p:origin x="6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e Chammings" userId="0e1f5bd7-6752-49d0-a9c2-0f0b162436c5" providerId="ADAL" clId="{BF261E9B-A1D7-48F2-8042-498147C86BEC}"/>
    <pc:docChg chg="modSld">
      <pc:chgData name="Nicole Chammings" userId="0e1f5bd7-6752-49d0-a9c2-0f0b162436c5" providerId="ADAL" clId="{BF261E9B-A1D7-48F2-8042-498147C86BEC}" dt="2022-01-12T21:18:42.703" v="145" actId="20577"/>
      <pc:docMkLst>
        <pc:docMk/>
      </pc:docMkLst>
      <pc:sldChg chg="modSp">
        <pc:chgData name="Nicole Chammings" userId="0e1f5bd7-6752-49d0-a9c2-0f0b162436c5" providerId="ADAL" clId="{BF261E9B-A1D7-48F2-8042-498147C86BEC}" dt="2022-01-12T21:15:38.217" v="0" actId="20577"/>
        <pc:sldMkLst>
          <pc:docMk/>
          <pc:sldMk cId="0" sldId="257"/>
        </pc:sldMkLst>
        <pc:spChg chg="mod">
          <ac:chgData name="Nicole Chammings" userId="0e1f5bd7-6752-49d0-a9c2-0f0b162436c5" providerId="ADAL" clId="{BF261E9B-A1D7-48F2-8042-498147C86BEC}" dt="2022-01-12T21:15:38.217" v="0" actId="20577"/>
          <ac:spMkLst>
            <pc:docMk/>
            <pc:sldMk cId="0" sldId="257"/>
            <ac:spMk id="159" creationId="{00000000-0000-0000-0000-000000000000}"/>
          </ac:spMkLst>
        </pc:spChg>
      </pc:sldChg>
      <pc:sldChg chg="modSp">
        <pc:chgData name="Nicole Chammings" userId="0e1f5bd7-6752-49d0-a9c2-0f0b162436c5" providerId="ADAL" clId="{BF261E9B-A1D7-48F2-8042-498147C86BEC}" dt="2022-01-12T21:17:10.823" v="56" actId="20577"/>
        <pc:sldMkLst>
          <pc:docMk/>
          <pc:sldMk cId="0" sldId="259"/>
        </pc:sldMkLst>
        <pc:spChg chg="mod">
          <ac:chgData name="Nicole Chammings" userId="0e1f5bd7-6752-49d0-a9c2-0f0b162436c5" providerId="ADAL" clId="{BF261E9B-A1D7-48F2-8042-498147C86BEC}" dt="2022-01-12T21:16:38.344" v="31" actId="1035"/>
          <ac:spMkLst>
            <pc:docMk/>
            <pc:sldMk cId="0" sldId="259"/>
            <ac:spMk id="173" creationId="{00000000-0000-0000-0000-000000000000}"/>
          </ac:spMkLst>
        </pc:spChg>
        <pc:spChg chg="mod">
          <ac:chgData name="Nicole Chammings" userId="0e1f5bd7-6752-49d0-a9c2-0f0b162436c5" providerId="ADAL" clId="{BF261E9B-A1D7-48F2-8042-498147C86BEC}" dt="2022-01-12T21:16:56.928" v="47" actId="20577"/>
          <ac:spMkLst>
            <pc:docMk/>
            <pc:sldMk cId="0" sldId="259"/>
            <ac:spMk id="174" creationId="{00000000-0000-0000-0000-000000000000}"/>
          </ac:spMkLst>
        </pc:spChg>
        <pc:spChg chg="mod">
          <ac:chgData name="Nicole Chammings" userId="0e1f5bd7-6752-49d0-a9c2-0f0b162436c5" providerId="ADAL" clId="{BF261E9B-A1D7-48F2-8042-498147C86BEC}" dt="2022-01-12T21:17:10.823" v="56" actId="20577"/>
          <ac:spMkLst>
            <pc:docMk/>
            <pc:sldMk cId="0" sldId="259"/>
            <ac:spMk id="175" creationId="{00000000-0000-0000-0000-000000000000}"/>
          </ac:spMkLst>
        </pc:spChg>
        <pc:spChg chg="mod">
          <ac:chgData name="Nicole Chammings" userId="0e1f5bd7-6752-49d0-a9c2-0f0b162436c5" providerId="ADAL" clId="{BF261E9B-A1D7-48F2-8042-498147C86BEC}" dt="2022-01-12T21:17:03" v="48" actId="20577"/>
          <ac:spMkLst>
            <pc:docMk/>
            <pc:sldMk cId="0" sldId="259"/>
            <ac:spMk id="177" creationId="{00000000-0000-0000-0000-000000000000}"/>
          </ac:spMkLst>
        </pc:spChg>
        <pc:spChg chg="mod">
          <ac:chgData name="Nicole Chammings" userId="0e1f5bd7-6752-49d0-a9c2-0f0b162436c5" providerId="ADAL" clId="{BF261E9B-A1D7-48F2-8042-498147C86BEC}" dt="2022-01-12T21:17:04.017" v="49" actId="20577"/>
          <ac:spMkLst>
            <pc:docMk/>
            <pc:sldMk cId="0" sldId="259"/>
            <ac:spMk id="179" creationId="{00000000-0000-0000-0000-000000000000}"/>
          </ac:spMkLst>
        </pc:spChg>
      </pc:sldChg>
      <pc:sldChg chg="modSp">
        <pc:chgData name="Nicole Chammings" userId="0e1f5bd7-6752-49d0-a9c2-0f0b162436c5" providerId="ADAL" clId="{BF261E9B-A1D7-48F2-8042-498147C86BEC}" dt="2022-01-12T21:17:55.342" v="89" actId="20577"/>
        <pc:sldMkLst>
          <pc:docMk/>
          <pc:sldMk cId="0" sldId="262"/>
        </pc:sldMkLst>
        <pc:spChg chg="mod">
          <ac:chgData name="Nicole Chammings" userId="0e1f5bd7-6752-49d0-a9c2-0f0b162436c5" providerId="ADAL" clId="{BF261E9B-A1D7-48F2-8042-498147C86BEC}" dt="2022-01-12T21:17:55.342" v="89" actId="20577"/>
          <ac:spMkLst>
            <pc:docMk/>
            <pc:sldMk cId="0" sldId="262"/>
            <ac:spMk id="203" creationId="{00000000-0000-0000-0000-000000000000}"/>
          </ac:spMkLst>
        </pc:spChg>
      </pc:sldChg>
      <pc:sldChg chg="modSp">
        <pc:chgData name="Nicole Chammings" userId="0e1f5bd7-6752-49d0-a9c2-0f0b162436c5" providerId="ADAL" clId="{BF261E9B-A1D7-48F2-8042-498147C86BEC}" dt="2022-01-12T21:18:28.988" v="129" actId="20577"/>
        <pc:sldMkLst>
          <pc:docMk/>
          <pc:sldMk cId="0" sldId="263"/>
        </pc:sldMkLst>
        <pc:spChg chg="mod">
          <ac:chgData name="Nicole Chammings" userId="0e1f5bd7-6752-49d0-a9c2-0f0b162436c5" providerId="ADAL" clId="{BF261E9B-A1D7-48F2-8042-498147C86BEC}" dt="2022-01-12T21:18:28.988" v="129" actId="20577"/>
          <ac:spMkLst>
            <pc:docMk/>
            <pc:sldMk cId="0" sldId="263"/>
            <ac:spMk id="211" creationId="{00000000-0000-0000-0000-000000000000}"/>
          </ac:spMkLst>
        </pc:spChg>
        <pc:spChg chg="mod">
          <ac:chgData name="Nicole Chammings" userId="0e1f5bd7-6752-49d0-a9c2-0f0b162436c5" providerId="ADAL" clId="{BF261E9B-A1D7-48F2-8042-498147C86BEC}" dt="2022-01-12T21:18:16.391" v="107" actId="20577"/>
          <ac:spMkLst>
            <pc:docMk/>
            <pc:sldMk cId="0" sldId="263"/>
            <ac:spMk id="212" creationId="{00000000-0000-0000-0000-000000000000}"/>
          </ac:spMkLst>
        </pc:spChg>
      </pc:sldChg>
      <pc:sldChg chg="modSp">
        <pc:chgData name="Nicole Chammings" userId="0e1f5bd7-6752-49d0-a9c2-0f0b162436c5" providerId="ADAL" clId="{BF261E9B-A1D7-48F2-8042-498147C86BEC}" dt="2022-01-12T21:18:42.703" v="145" actId="20577"/>
        <pc:sldMkLst>
          <pc:docMk/>
          <pc:sldMk cId="0" sldId="264"/>
        </pc:sldMkLst>
        <pc:spChg chg="mod">
          <ac:chgData name="Nicole Chammings" userId="0e1f5bd7-6752-49d0-a9c2-0f0b162436c5" providerId="ADAL" clId="{BF261E9B-A1D7-48F2-8042-498147C86BEC}" dt="2022-01-12T21:18:42.703" v="145" actId="20577"/>
          <ac:spMkLst>
            <pc:docMk/>
            <pc:sldMk cId="0" sldId="264"/>
            <ac:spMk id="215" creationId="{00000000-0000-0000-0000-000000000000}"/>
          </ac:spMkLst>
        </pc:spChg>
      </pc:sldChg>
    </pc:docChg>
  </pc:docChgLst>
  <pc:docChgLst>
    <pc:chgData name="Nicole Chammings" userId="S::nicole.chammings@merlinentertainments.biz::0e1f5bd7-6752-49d0-a9c2-0f0b162436c5" providerId="AD" clId="Web-{39FC2913-018F-471B-8370-F38637E781C8}"/>
    <pc:docChg chg="modSld">
      <pc:chgData name="Nicole Chammings" userId="S::nicole.chammings@merlinentertainments.biz::0e1f5bd7-6752-49d0-a9c2-0f0b162436c5" providerId="AD" clId="Web-{39FC2913-018F-471B-8370-F38637E781C8}" dt="2023-01-20T16:53:27.854" v="21" actId="20577"/>
      <pc:docMkLst>
        <pc:docMk/>
      </pc:docMkLst>
      <pc:sldChg chg="modSp">
        <pc:chgData name="Nicole Chammings" userId="S::nicole.chammings@merlinentertainments.biz::0e1f5bd7-6752-49d0-a9c2-0f0b162436c5" providerId="AD" clId="Web-{39FC2913-018F-471B-8370-F38637E781C8}" dt="2023-01-20T16:53:27.854" v="21" actId="20577"/>
        <pc:sldMkLst>
          <pc:docMk/>
          <pc:sldMk cId="0" sldId="264"/>
        </pc:sldMkLst>
        <pc:spChg chg="mod">
          <ac:chgData name="Nicole Chammings" userId="S::nicole.chammings@merlinentertainments.biz::0e1f5bd7-6752-49d0-a9c2-0f0b162436c5" providerId="AD" clId="Web-{39FC2913-018F-471B-8370-F38637E781C8}" dt="2023-01-20T16:53:27.854" v="21" actId="20577"/>
          <ac:spMkLst>
            <pc:docMk/>
            <pc:sldMk cId="0" sldId="264"/>
            <ac:spMk id="21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EALIFE_EDUCATION_Octopus v2.png" descr="SEALIFE_EDUCATION_Octopus v2.png"/>
          <p:cNvPicPr>
            <a:picLocks noChangeAspect="1"/>
          </p:cNvPicPr>
          <p:nvPr/>
        </p:nvPicPr>
        <p:blipFill>
          <a:blip r:embed="rId2"/>
          <a:srcRect l="26" r="26"/>
          <a:stretch>
            <a:fillRect/>
          </a:stretch>
        </p:blipFill>
        <p:spPr>
          <a:xfrm>
            <a:off x="-11279" y="-12699"/>
            <a:ext cx="24406555" cy="13741398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Inheritance…"/>
          <p:cNvSpPr txBox="1"/>
          <p:nvPr/>
        </p:nvSpPr>
        <p:spPr>
          <a:xfrm>
            <a:off x="1946249" y="3764915"/>
            <a:ext cx="12944349" cy="4490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lnSpc>
                <a:spcPct val="80000"/>
              </a:lnSpc>
              <a:defRPr sz="1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Inheritance</a:t>
            </a:r>
          </a:p>
          <a:p>
            <a:pPr algn="l">
              <a:lnSpc>
                <a:spcPct val="80000"/>
              </a:lnSpc>
              <a:defRPr sz="1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and Variation</a:t>
            </a:r>
          </a:p>
        </p:txBody>
      </p:sp>
      <p:sp>
        <p:nvSpPr>
          <p:cNvPr id="153" name="Post-Visit Lesson Plan"/>
          <p:cNvSpPr txBox="1"/>
          <p:nvPr/>
        </p:nvSpPr>
        <p:spPr>
          <a:xfrm>
            <a:off x="2009749" y="8112093"/>
            <a:ext cx="604092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7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lvl1pPr>
          </a:lstStyle>
          <a:p>
            <a:r>
              <a:t>Post-Visit Lesson Plan</a:t>
            </a:r>
          </a:p>
        </p:txBody>
      </p:sp>
      <p:sp>
        <p:nvSpPr>
          <p:cNvPr id="154" name="EDUCATION"/>
          <p:cNvSpPr txBox="1"/>
          <p:nvPr/>
        </p:nvSpPr>
        <p:spPr>
          <a:xfrm>
            <a:off x="20389780" y="12439650"/>
            <a:ext cx="280684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4100">
                <a:solidFill>
                  <a:srgbClr val="ED7204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EDUCATION</a:t>
            </a:r>
          </a:p>
        </p:txBody>
      </p:sp>
      <p:pic>
        <p:nvPicPr>
          <p:cNvPr id="155" name="SEALIFE EDUCATION LOGO no text.png" descr="SEALIFE EDUCATION LOGO no tex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6950" y="11317192"/>
            <a:ext cx="3951065" cy="12733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EALIFE_EDUCATION_Starfish Green.png" descr="SEALIFE_EDUCATION_Starfish Green.png"/>
          <p:cNvPicPr>
            <a:picLocks noChangeAspect="1"/>
          </p:cNvPicPr>
          <p:nvPr/>
        </p:nvPicPr>
        <p:blipFill>
          <a:blip r:embed="rId2"/>
          <a:srcRect l="26" r="26"/>
          <a:stretch>
            <a:fillRect/>
          </a:stretch>
        </p:blipFill>
        <p:spPr>
          <a:xfrm>
            <a:off x="-11279" y="-12700"/>
            <a:ext cx="24406558" cy="13741400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Objectives"/>
          <p:cNvSpPr txBox="1"/>
          <p:nvPr/>
        </p:nvSpPr>
        <p:spPr>
          <a:xfrm>
            <a:off x="1946249" y="1199514"/>
            <a:ext cx="5736782" cy="148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90000"/>
              </a:lnSpc>
              <a:defRPr sz="91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Objectives</a:t>
            </a:r>
          </a:p>
        </p:txBody>
      </p:sp>
      <p:sp>
        <p:nvSpPr>
          <p:cNvPr id="159" name="To identify inherited characteristics in living things…"/>
          <p:cNvSpPr txBox="1"/>
          <p:nvPr/>
        </p:nvSpPr>
        <p:spPr>
          <a:xfrm>
            <a:off x="1946249" y="3369720"/>
            <a:ext cx="12811483" cy="398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31800" indent="-431800" algn="l">
              <a:buSzPct val="100000"/>
              <a:buChar char="•"/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dirty="0"/>
              <a:t>To identify inherited characteristics in living things</a:t>
            </a:r>
          </a:p>
          <a:p>
            <a:pPr marL="431800" indent="-431800" algn="l">
              <a:buSzPct val="100000"/>
              <a:buChar char="•"/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dirty="0"/>
              <a:t>To understand that variation occurs within offspring as well as across a species</a:t>
            </a:r>
          </a:p>
          <a:p>
            <a:pPr marL="431800" indent="-431800" algn="l">
              <a:buSzPct val="100000"/>
              <a:buChar char="•"/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dirty="0"/>
              <a:t>To understand the difference between inherited and environmental characteristics</a:t>
            </a:r>
          </a:p>
        </p:txBody>
      </p:sp>
      <p:sp>
        <p:nvSpPr>
          <p:cNvPr id="160" name="EDUCATION"/>
          <p:cNvSpPr txBox="1"/>
          <p:nvPr/>
        </p:nvSpPr>
        <p:spPr>
          <a:xfrm>
            <a:off x="20389780" y="12439650"/>
            <a:ext cx="280684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4100">
                <a:solidFill>
                  <a:srgbClr val="ED7204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EDUCATION</a:t>
            </a:r>
          </a:p>
        </p:txBody>
      </p:sp>
      <p:pic>
        <p:nvPicPr>
          <p:cNvPr id="161" name="SEALIFE EDUCATION LOGO no text.png" descr="SEALIFE EDUCATION LOGO no tex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6950" y="11317192"/>
            <a:ext cx="3951065" cy="1273304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Outcomes"/>
          <p:cNvSpPr txBox="1"/>
          <p:nvPr/>
        </p:nvSpPr>
        <p:spPr>
          <a:xfrm>
            <a:off x="1946249" y="8219626"/>
            <a:ext cx="5514887" cy="148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90000"/>
              </a:lnSpc>
              <a:defRPr sz="91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Outcomes</a:t>
            </a:r>
          </a:p>
        </p:txBody>
      </p:sp>
      <p:sp>
        <p:nvSpPr>
          <p:cNvPr id="163" name="A completed Inheritance Profile; a list of…"/>
          <p:cNvSpPr txBox="1"/>
          <p:nvPr/>
        </p:nvSpPr>
        <p:spPr>
          <a:xfrm>
            <a:off x="1946249" y="10389832"/>
            <a:ext cx="14225350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t>A completed Inheritance Profile; a list of</a:t>
            </a:r>
          </a:p>
          <a:p>
            <a:pPr algn="l"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t>inherited and environmental characteristics.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SEALIFE_EDUCATION_Clown Fish Yellow.png" descr="SEALIFE_EDUCATION_Clown Fish Yellow.png"/>
          <p:cNvPicPr>
            <a:picLocks noChangeAspect="1"/>
          </p:cNvPicPr>
          <p:nvPr/>
        </p:nvPicPr>
        <p:blipFill>
          <a:blip r:embed="rId2"/>
          <a:srcRect l="26" r="26"/>
          <a:stretch>
            <a:fillRect/>
          </a:stretch>
        </p:blipFill>
        <p:spPr>
          <a:xfrm>
            <a:off x="-11279" y="-12702"/>
            <a:ext cx="24406561" cy="13741404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Think back to your visit to SEA LIFE.…"/>
          <p:cNvSpPr txBox="1"/>
          <p:nvPr/>
        </p:nvSpPr>
        <p:spPr>
          <a:xfrm>
            <a:off x="1946249" y="2985981"/>
            <a:ext cx="11542959" cy="741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75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Think back to your visit to SEA LIFE.</a:t>
            </a:r>
          </a:p>
          <a:p>
            <a:pPr algn="l">
              <a:lnSpc>
                <a:spcPct val="90000"/>
              </a:lnSpc>
              <a:defRPr sz="75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endParaRPr/>
          </a:p>
          <a:p>
            <a:pPr algn="l">
              <a:lnSpc>
                <a:spcPct val="90000"/>
              </a:lnSpc>
              <a:defRPr sz="75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What did you learn?</a:t>
            </a:r>
          </a:p>
          <a:p>
            <a:pPr algn="l">
              <a:lnSpc>
                <a:spcPct val="90000"/>
              </a:lnSpc>
              <a:defRPr sz="75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endParaRPr/>
          </a:p>
          <a:p>
            <a:pPr algn="l">
              <a:lnSpc>
                <a:spcPct val="90000"/>
              </a:lnSpc>
              <a:defRPr sz="75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What did you most enjoy about your visit?</a:t>
            </a:r>
          </a:p>
        </p:txBody>
      </p:sp>
      <p:sp>
        <p:nvSpPr>
          <p:cNvPr id="167" name="EDUCATION"/>
          <p:cNvSpPr txBox="1"/>
          <p:nvPr/>
        </p:nvSpPr>
        <p:spPr>
          <a:xfrm>
            <a:off x="20389780" y="12439650"/>
            <a:ext cx="280684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4100">
                <a:solidFill>
                  <a:srgbClr val="ED7204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EDUCATION</a:t>
            </a:r>
          </a:p>
        </p:txBody>
      </p:sp>
      <p:pic>
        <p:nvPicPr>
          <p:cNvPr id="168" name="SEALIFE EDUCATION LOGO no text.png" descr="SEALIFE EDUCATION LOGO no tex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6950" y="11317192"/>
            <a:ext cx="3951065" cy="12733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SEALIFE_EDUCATION_2 Tropical Fish.png" descr="SEALIFE_EDUCATION_2 Tropical Fish.png"/>
          <p:cNvPicPr>
            <a:picLocks noChangeAspect="1"/>
          </p:cNvPicPr>
          <p:nvPr/>
        </p:nvPicPr>
        <p:blipFill>
          <a:blip r:embed="rId2"/>
          <a:srcRect l="26" r="26"/>
          <a:stretch>
            <a:fillRect/>
          </a:stretch>
        </p:blipFill>
        <p:spPr>
          <a:xfrm>
            <a:off x="-11279" y="-12702"/>
            <a:ext cx="24406561" cy="13741404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EDUCATION"/>
          <p:cNvSpPr txBox="1"/>
          <p:nvPr/>
        </p:nvSpPr>
        <p:spPr>
          <a:xfrm>
            <a:off x="20389780" y="12439650"/>
            <a:ext cx="280684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4100">
                <a:solidFill>
                  <a:srgbClr val="ED7204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EDUCATION</a:t>
            </a:r>
          </a:p>
        </p:txBody>
      </p:sp>
      <p:pic>
        <p:nvPicPr>
          <p:cNvPr id="172" name="SEALIFE EDUCATION LOGO no text.png" descr="SEALIFE EDUCATION LOGO no tex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6950" y="11317192"/>
            <a:ext cx="3951065" cy="1273304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In pairs, look at the photos of your parents.…"/>
          <p:cNvSpPr txBox="1"/>
          <p:nvPr/>
        </p:nvSpPr>
        <p:spPr>
          <a:xfrm>
            <a:off x="1946249" y="807114"/>
            <a:ext cx="17655440" cy="3481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61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dirty="0"/>
              <a:t>In pairs, </a:t>
            </a:r>
            <a:r>
              <a:rPr lang="en-US" dirty="0"/>
              <a:t>describe or </a:t>
            </a:r>
            <a:r>
              <a:rPr dirty="0"/>
              <a:t>look at photos of your parents.</a:t>
            </a:r>
          </a:p>
          <a:p>
            <a:pPr algn="l">
              <a:lnSpc>
                <a:spcPct val="90000"/>
              </a:lnSpc>
              <a:defRPr sz="61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dirty="0"/>
              <a:t>Discuss which characteristics you have inherited from your parents.</a:t>
            </a:r>
          </a:p>
        </p:txBody>
      </p:sp>
      <p:sp>
        <p:nvSpPr>
          <p:cNvPr id="174" name="A characteristic is a feature of any organism. It can either be ‘seen’…"/>
          <p:cNvSpPr txBox="1"/>
          <p:nvPr/>
        </p:nvSpPr>
        <p:spPr>
          <a:xfrm>
            <a:off x="1933549" y="4422239"/>
            <a:ext cx="16314917" cy="3663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dirty="0"/>
              <a:t>A characteristic is a feature of any organism. It can either be ‘seen’</a:t>
            </a:r>
          </a:p>
          <a:p>
            <a:pPr algn="l">
              <a:lnSpc>
                <a:spcPct val="90000"/>
              </a:lnSpc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dirty="0"/>
              <a:t>(like the color of your hair) or ‘hidden’ (like your blood </a:t>
            </a:r>
            <a:r>
              <a:rPr lang="en-US" dirty="0"/>
              <a:t>type</a:t>
            </a:r>
            <a:r>
              <a:rPr dirty="0"/>
              <a:t>).</a:t>
            </a:r>
          </a:p>
          <a:p>
            <a:pPr algn="l">
              <a:lnSpc>
                <a:spcPct val="90000"/>
              </a:lnSpc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endParaRPr dirty="0"/>
          </a:p>
          <a:p>
            <a:pPr algn="l">
              <a:lnSpc>
                <a:spcPct val="90000"/>
              </a:lnSpc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dirty="0"/>
              <a:t>Do you share any characteristics with your siblings, or do</a:t>
            </a:r>
          </a:p>
          <a:p>
            <a:pPr algn="l">
              <a:lnSpc>
                <a:spcPct val="90000"/>
              </a:lnSpc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dirty="0"/>
              <a:t>they look different t</a:t>
            </a:r>
            <a:r>
              <a:rPr lang="en-US" dirty="0"/>
              <a:t>han</a:t>
            </a:r>
            <a:r>
              <a:rPr dirty="0"/>
              <a:t> you? Start by thinking about the</a:t>
            </a:r>
          </a:p>
          <a:p>
            <a:pPr algn="l">
              <a:lnSpc>
                <a:spcPct val="90000"/>
              </a:lnSpc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dirty="0"/>
              <a:t>following categories:</a:t>
            </a:r>
          </a:p>
        </p:txBody>
      </p:sp>
      <p:sp>
        <p:nvSpPr>
          <p:cNvPr id="175" name="If you don't have a sibling, think about a friend of yours who has. Then share your findings with the class."/>
          <p:cNvSpPr txBox="1"/>
          <p:nvPr/>
        </p:nvSpPr>
        <p:spPr>
          <a:xfrm>
            <a:off x="1933549" y="11220972"/>
            <a:ext cx="13933203" cy="1265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lvl1pPr>
          </a:lstStyle>
          <a:p>
            <a:r>
              <a:rPr dirty="0"/>
              <a:t>If you don't have a sibling, think about a friend of yours who </a:t>
            </a:r>
            <a:r>
              <a:rPr lang="en-US" dirty="0"/>
              <a:t>does</a:t>
            </a:r>
            <a:r>
              <a:rPr dirty="0"/>
              <a:t>. Then share your findings with the class.</a:t>
            </a:r>
          </a:p>
        </p:txBody>
      </p:sp>
      <p:sp>
        <p:nvSpPr>
          <p:cNvPr id="176" name="Circle"/>
          <p:cNvSpPr/>
          <p:nvPr/>
        </p:nvSpPr>
        <p:spPr>
          <a:xfrm>
            <a:off x="2015066" y="8460640"/>
            <a:ext cx="2538281" cy="2538282"/>
          </a:xfrm>
          <a:prstGeom prst="ellipse">
            <a:avLst/>
          </a:prstGeom>
          <a:solidFill>
            <a:srgbClr val="D81F8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7" name="Eye colour"/>
          <p:cNvSpPr txBox="1"/>
          <p:nvPr/>
        </p:nvSpPr>
        <p:spPr>
          <a:xfrm>
            <a:off x="2726362" y="9207587"/>
            <a:ext cx="1115690" cy="1044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90000"/>
              </a:lnSpc>
              <a:defRPr sz="34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dirty="0"/>
              <a:t>Eye</a:t>
            </a:r>
            <a:br>
              <a:rPr dirty="0"/>
            </a:br>
            <a:r>
              <a:rPr dirty="0"/>
              <a:t>color</a:t>
            </a:r>
          </a:p>
        </p:txBody>
      </p:sp>
      <p:sp>
        <p:nvSpPr>
          <p:cNvPr id="178" name="Circle"/>
          <p:cNvSpPr/>
          <p:nvPr/>
        </p:nvSpPr>
        <p:spPr>
          <a:xfrm>
            <a:off x="5604933" y="8460640"/>
            <a:ext cx="2538281" cy="2538282"/>
          </a:xfrm>
          <a:prstGeom prst="ellipse">
            <a:avLst/>
          </a:prstGeom>
          <a:solidFill>
            <a:srgbClr val="ED720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9" name="Hair…"/>
          <p:cNvSpPr txBox="1"/>
          <p:nvPr/>
        </p:nvSpPr>
        <p:spPr>
          <a:xfrm>
            <a:off x="6316228" y="9207587"/>
            <a:ext cx="1115690" cy="1044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90000"/>
              </a:lnSpc>
              <a:defRPr sz="34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dirty="0"/>
              <a:t>Hair</a:t>
            </a:r>
          </a:p>
          <a:p>
            <a:pPr>
              <a:lnSpc>
                <a:spcPct val="90000"/>
              </a:lnSpc>
              <a:defRPr sz="34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dirty="0"/>
              <a:t>color</a:t>
            </a:r>
          </a:p>
        </p:txBody>
      </p:sp>
      <p:sp>
        <p:nvSpPr>
          <p:cNvPr id="180" name="Circle"/>
          <p:cNvSpPr/>
          <p:nvPr/>
        </p:nvSpPr>
        <p:spPr>
          <a:xfrm>
            <a:off x="9194800" y="8460640"/>
            <a:ext cx="2538281" cy="2538282"/>
          </a:xfrm>
          <a:prstGeom prst="ellipse">
            <a:avLst/>
          </a:prstGeom>
          <a:solidFill>
            <a:srgbClr val="55B73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1" name="Face shape"/>
          <p:cNvSpPr txBox="1"/>
          <p:nvPr/>
        </p:nvSpPr>
        <p:spPr>
          <a:xfrm>
            <a:off x="9802702" y="9184316"/>
            <a:ext cx="1322477" cy="1090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90000"/>
              </a:lnSpc>
              <a:defRPr sz="34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Face</a:t>
            </a:r>
            <a:br/>
            <a:r>
              <a:t>shape</a:t>
            </a:r>
          </a:p>
        </p:txBody>
      </p:sp>
      <p:sp>
        <p:nvSpPr>
          <p:cNvPr id="182" name="Circle"/>
          <p:cNvSpPr/>
          <p:nvPr/>
        </p:nvSpPr>
        <p:spPr>
          <a:xfrm>
            <a:off x="12784666" y="8460640"/>
            <a:ext cx="2538282" cy="2538282"/>
          </a:xfrm>
          <a:prstGeom prst="ellipse">
            <a:avLst/>
          </a:prstGeom>
          <a:solidFill>
            <a:srgbClr val="7B218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3" name="Ear lobes"/>
          <p:cNvSpPr txBox="1"/>
          <p:nvPr/>
        </p:nvSpPr>
        <p:spPr>
          <a:xfrm>
            <a:off x="13452805" y="9184316"/>
            <a:ext cx="1202005" cy="1090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90000"/>
              </a:lnSpc>
              <a:defRPr sz="34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Ear</a:t>
            </a:r>
            <a:br/>
            <a:r>
              <a:t>lobes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bubble chart&#10;&#10;Description automatically generated">
            <a:extLst>
              <a:ext uri="{FF2B5EF4-FFF2-40B4-BE49-F238E27FC236}">
                <a16:creationId xmlns:a16="http://schemas.microsoft.com/office/drawing/2014/main" id="{7B5BC9D4-D3D2-1849-8346-55E6128F3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33" y="23730"/>
            <a:ext cx="24426333" cy="13692270"/>
          </a:xfrm>
          <a:prstGeom prst="rect">
            <a:avLst/>
          </a:prstGeom>
        </p:spPr>
      </p:pic>
      <p:sp>
        <p:nvSpPr>
          <p:cNvPr id="186" name="Fill in the Inheritance Profile below by inserting images and notes to show the things you and any of your…"/>
          <p:cNvSpPr txBox="1"/>
          <p:nvPr/>
        </p:nvSpPr>
        <p:spPr>
          <a:xfrm>
            <a:off x="1946249" y="1186814"/>
            <a:ext cx="20055309" cy="2661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dirty="0">
                <a:solidFill>
                  <a:srgbClr val="233881"/>
                </a:solidFill>
              </a:rPr>
              <a:t>Fill in the Inheritance Profile below by inserting images and notes to show the things you and any of your</a:t>
            </a:r>
          </a:p>
          <a:p>
            <a:pPr algn="l">
              <a:lnSpc>
                <a:spcPct val="90000"/>
              </a:lnSpc>
              <a:defRPr sz="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dirty="0">
                <a:solidFill>
                  <a:srgbClr val="233881"/>
                </a:solidFill>
              </a:rPr>
              <a:t>siblings have inherited from your parents.</a:t>
            </a:r>
          </a:p>
        </p:txBody>
      </p:sp>
      <p:sp>
        <p:nvSpPr>
          <p:cNvPr id="187" name="Parent no. 1"/>
          <p:cNvSpPr txBox="1"/>
          <p:nvPr/>
        </p:nvSpPr>
        <p:spPr>
          <a:xfrm>
            <a:off x="2188633" y="4862320"/>
            <a:ext cx="2117561" cy="1304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lnSpc>
                <a:spcPct val="90000"/>
              </a:lnSpc>
              <a:defRPr sz="3000" b="1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t>Parent</a:t>
            </a:r>
            <a:br/>
            <a:r>
              <a:t>no. 1</a:t>
            </a:r>
          </a:p>
        </p:txBody>
      </p:sp>
      <p:sp>
        <p:nvSpPr>
          <p:cNvPr id="188" name="Offspring no. 1"/>
          <p:cNvSpPr txBox="1"/>
          <p:nvPr/>
        </p:nvSpPr>
        <p:spPr>
          <a:xfrm>
            <a:off x="2188633" y="7790252"/>
            <a:ext cx="2117561" cy="1304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lnSpc>
                <a:spcPct val="90000"/>
              </a:lnSpc>
              <a:defRPr sz="3000" b="1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t>Offspring</a:t>
            </a:r>
            <a:br/>
            <a:r>
              <a:t>no. 1</a:t>
            </a:r>
          </a:p>
        </p:txBody>
      </p:sp>
      <p:sp>
        <p:nvSpPr>
          <p:cNvPr id="189" name="Inhereited"/>
          <p:cNvSpPr txBox="1"/>
          <p:nvPr/>
        </p:nvSpPr>
        <p:spPr>
          <a:xfrm>
            <a:off x="2175933" y="10596952"/>
            <a:ext cx="2117561" cy="1304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90000"/>
              </a:lnSpc>
              <a:defRPr sz="3000" b="1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lvl1pPr>
          </a:lstStyle>
          <a:p>
            <a:r>
              <a:t>Inhereited</a:t>
            </a:r>
          </a:p>
        </p:txBody>
      </p:sp>
      <p:sp>
        <p:nvSpPr>
          <p:cNvPr id="190" name="Parent no. 2"/>
          <p:cNvSpPr txBox="1"/>
          <p:nvPr/>
        </p:nvSpPr>
        <p:spPr>
          <a:xfrm>
            <a:off x="12632266" y="4862320"/>
            <a:ext cx="2117561" cy="1304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lnSpc>
                <a:spcPct val="90000"/>
              </a:lnSpc>
              <a:defRPr sz="3000" b="1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t>Parent</a:t>
            </a:r>
            <a:br/>
            <a:r>
              <a:t>no. 2</a:t>
            </a:r>
          </a:p>
        </p:txBody>
      </p:sp>
      <p:sp>
        <p:nvSpPr>
          <p:cNvPr id="191" name="Offspring no. 2"/>
          <p:cNvSpPr txBox="1"/>
          <p:nvPr/>
        </p:nvSpPr>
        <p:spPr>
          <a:xfrm>
            <a:off x="12632266" y="7790252"/>
            <a:ext cx="2117561" cy="1304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lnSpc>
                <a:spcPct val="90000"/>
              </a:lnSpc>
              <a:defRPr sz="3000" b="1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t>Offspring</a:t>
            </a:r>
            <a:br/>
            <a:r>
              <a:t>no. 2</a:t>
            </a:r>
          </a:p>
        </p:txBody>
      </p:sp>
      <p:sp>
        <p:nvSpPr>
          <p:cNvPr id="192" name="Inhereited"/>
          <p:cNvSpPr txBox="1"/>
          <p:nvPr/>
        </p:nvSpPr>
        <p:spPr>
          <a:xfrm>
            <a:off x="12632266" y="10596952"/>
            <a:ext cx="2117561" cy="1304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90000"/>
              </a:lnSpc>
              <a:defRPr sz="3000" b="1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lvl1pPr>
          </a:lstStyle>
          <a:p>
            <a:r>
              <a:t>Inhereited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EALIFE_EDUCATION_Blue Fish x2.png" descr="SEALIFE_EDUCATION_Blue Fish x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79" y="-12700"/>
            <a:ext cx="24406558" cy="13741400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What are the differences…"/>
          <p:cNvSpPr txBox="1"/>
          <p:nvPr/>
        </p:nvSpPr>
        <p:spPr>
          <a:xfrm>
            <a:off x="1946249" y="1199514"/>
            <a:ext cx="13211849" cy="397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91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What are the differences</a:t>
            </a:r>
          </a:p>
          <a:p>
            <a:pPr algn="l">
              <a:lnSpc>
                <a:spcPct val="90000"/>
              </a:lnSpc>
              <a:defRPr sz="91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or variations between</a:t>
            </a:r>
          </a:p>
          <a:p>
            <a:pPr algn="l">
              <a:lnSpc>
                <a:spcPct val="90000"/>
              </a:lnSpc>
              <a:defRPr sz="91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you and your siblings?</a:t>
            </a:r>
          </a:p>
        </p:txBody>
      </p:sp>
      <p:sp>
        <p:nvSpPr>
          <p:cNvPr id="203" name="Some characteristics are ‘inherited' (come…"/>
          <p:cNvSpPr txBox="1"/>
          <p:nvPr/>
        </p:nvSpPr>
        <p:spPr>
          <a:xfrm>
            <a:off x="1946249" y="6218754"/>
            <a:ext cx="12867769" cy="593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dirty="0"/>
              <a:t>Some characteristics are ‘inherited' (come</a:t>
            </a:r>
          </a:p>
          <a:p>
            <a:pPr algn="l"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dirty="0"/>
              <a:t>from our parents) through our genes (e</a:t>
            </a:r>
            <a:r>
              <a:rPr lang="en-US" dirty="0"/>
              <a:t>x.</a:t>
            </a:r>
            <a:endParaRPr dirty="0"/>
          </a:p>
          <a:p>
            <a:pPr algn="l"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dirty="0"/>
              <a:t>eye color and whether or not we have</a:t>
            </a:r>
          </a:p>
          <a:p>
            <a:pPr algn="l"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dirty="0"/>
              <a:t>prominent ear lobes).</a:t>
            </a:r>
          </a:p>
          <a:p>
            <a:pPr algn="l"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dirty="0"/>
              <a:t>While other characteristics come from the life</a:t>
            </a:r>
          </a:p>
          <a:p>
            <a:pPr algn="l"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dirty="0"/>
              <a:t>choices we make and how we live - things like</a:t>
            </a:r>
          </a:p>
          <a:p>
            <a:pPr algn="l"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dirty="0"/>
              <a:t>where we live, what we eat and how much </a:t>
            </a:r>
            <a:r>
              <a:rPr lang="en-US" dirty="0"/>
              <a:t>we exercise</a:t>
            </a:r>
            <a:r>
              <a:rPr dirty="0"/>
              <a:t>. These are called ‘environmental</a:t>
            </a:r>
          </a:p>
          <a:p>
            <a:pPr algn="l"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dirty="0"/>
              <a:t>characteristics’.</a:t>
            </a:r>
          </a:p>
        </p:txBody>
      </p:sp>
      <p:sp>
        <p:nvSpPr>
          <p:cNvPr id="204" name="EDUCATION"/>
          <p:cNvSpPr txBox="1"/>
          <p:nvPr/>
        </p:nvSpPr>
        <p:spPr>
          <a:xfrm>
            <a:off x="20389780" y="12439650"/>
            <a:ext cx="280684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4100">
                <a:solidFill>
                  <a:srgbClr val="ED7204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EDUCATION</a:t>
            </a:r>
          </a:p>
        </p:txBody>
      </p:sp>
      <p:pic>
        <p:nvPicPr>
          <p:cNvPr id="205" name="SEALIFE EDUCATION LOGO no text.png" descr="SEALIFE EDUCATION LOGO no tex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6950" y="11317192"/>
            <a:ext cx="3951065" cy="12733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low confidence">
            <a:extLst>
              <a:ext uri="{FF2B5EF4-FFF2-40B4-BE49-F238E27FC236}">
                <a16:creationId xmlns:a16="http://schemas.microsoft.com/office/drawing/2014/main" id="{B991B248-0CE9-1743-9DC5-7067F9DF3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0" y="17813"/>
            <a:ext cx="24415750" cy="13698187"/>
          </a:xfrm>
          <a:prstGeom prst="rect">
            <a:avLst/>
          </a:prstGeom>
        </p:spPr>
      </p:pic>
      <p:sp>
        <p:nvSpPr>
          <p:cNvPr id="208" name="Sort the cards below into ‘inherited characteristics’ and ‘environmental characteristics’."/>
          <p:cNvSpPr txBox="1"/>
          <p:nvPr/>
        </p:nvSpPr>
        <p:spPr>
          <a:xfrm>
            <a:off x="1946249" y="1186814"/>
            <a:ext cx="18984870" cy="1838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Sort the cards below into ‘inherited characteristics’ and ‘environmental characteristics’.</a:t>
            </a:r>
          </a:p>
        </p:txBody>
      </p:sp>
      <p:sp>
        <p:nvSpPr>
          <p:cNvPr id="209" name="EXTENSION: Which characteristics could be considered a combination of…"/>
          <p:cNvSpPr txBox="1"/>
          <p:nvPr/>
        </p:nvSpPr>
        <p:spPr>
          <a:xfrm>
            <a:off x="1946249" y="12228135"/>
            <a:ext cx="18984870" cy="878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31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sz="2800" dirty="0">
                <a:solidFill>
                  <a:srgbClr val="233881"/>
                </a:solidFill>
                <a:latin typeface="Agile Sans" pitchFamily="2" charset="77"/>
              </a:rPr>
              <a:t>EXTENSION: Which characteristics could be considered a combination of </a:t>
            </a:r>
          </a:p>
          <a:p>
            <a:pPr algn="l">
              <a:lnSpc>
                <a:spcPct val="90000"/>
              </a:lnSpc>
              <a:defRPr sz="31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sz="2800" dirty="0">
                <a:solidFill>
                  <a:srgbClr val="233881"/>
                </a:solidFill>
                <a:latin typeface="Agile Sans" pitchFamily="2" charset="77"/>
              </a:rPr>
              <a:t>both inherited and environmental characteristics?</a:t>
            </a:r>
          </a:p>
        </p:txBody>
      </p:sp>
      <p:sp>
        <p:nvSpPr>
          <p:cNvPr id="210" name="Sort the cards below into ‘inherited characteristics’ and ‘environmental characteristics’."/>
          <p:cNvSpPr txBox="1"/>
          <p:nvPr/>
        </p:nvSpPr>
        <p:spPr>
          <a:xfrm>
            <a:off x="1946249" y="1186814"/>
            <a:ext cx="18984870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rPr dirty="0">
                <a:solidFill>
                  <a:srgbClr val="233881"/>
                </a:solidFill>
              </a:rPr>
              <a:t>Sort the cards below into ‘inherited characteristics’ and ‘environmental characteristics’.</a:t>
            </a:r>
          </a:p>
        </p:txBody>
      </p:sp>
      <p:sp>
        <p:nvSpPr>
          <p:cNvPr id="211" name="Eye colour…"/>
          <p:cNvSpPr txBox="1"/>
          <p:nvPr/>
        </p:nvSpPr>
        <p:spPr>
          <a:xfrm>
            <a:off x="2060879" y="3416306"/>
            <a:ext cx="10016819" cy="8530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50000"/>
              </a:lnSpc>
              <a:defRPr sz="5300">
                <a:solidFill>
                  <a:srgbClr val="26348A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dirty="0"/>
              <a:t>Eye color</a:t>
            </a:r>
          </a:p>
          <a:p>
            <a:pPr>
              <a:lnSpc>
                <a:spcPct val="150000"/>
              </a:lnSpc>
              <a:defRPr sz="5300">
                <a:solidFill>
                  <a:srgbClr val="26348A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dirty="0"/>
              <a:t>Shape of nose</a:t>
            </a:r>
          </a:p>
          <a:p>
            <a:pPr>
              <a:lnSpc>
                <a:spcPct val="150000"/>
              </a:lnSpc>
              <a:defRPr sz="5300">
                <a:solidFill>
                  <a:srgbClr val="26348A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dirty="0"/>
              <a:t>Language</a:t>
            </a:r>
          </a:p>
          <a:p>
            <a:pPr>
              <a:lnSpc>
                <a:spcPct val="150000"/>
              </a:lnSpc>
              <a:defRPr sz="5300">
                <a:solidFill>
                  <a:srgbClr val="26348A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dirty="0"/>
              <a:t>Migraines</a:t>
            </a:r>
          </a:p>
          <a:p>
            <a:pPr>
              <a:lnSpc>
                <a:spcPct val="150000"/>
              </a:lnSpc>
              <a:defRPr sz="5300">
                <a:solidFill>
                  <a:srgbClr val="26348A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dirty="0"/>
              <a:t>Blood </a:t>
            </a:r>
            <a:r>
              <a:rPr lang="en-US" dirty="0"/>
              <a:t>type</a:t>
            </a:r>
            <a:endParaRPr dirty="0"/>
          </a:p>
          <a:p>
            <a:pPr>
              <a:lnSpc>
                <a:spcPct val="150000"/>
              </a:lnSpc>
              <a:defRPr sz="5300">
                <a:solidFill>
                  <a:srgbClr val="26348A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dirty="0"/>
              <a:t>Tongue rolling</a:t>
            </a:r>
          </a:p>
          <a:p>
            <a:pPr>
              <a:lnSpc>
                <a:spcPct val="150000"/>
              </a:lnSpc>
              <a:defRPr sz="5300">
                <a:solidFill>
                  <a:srgbClr val="26348A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lang="en-US" dirty="0"/>
              <a:t>Natural h</a:t>
            </a:r>
            <a:r>
              <a:rPr dirty="0"/>
              <a:t>air color</a:t>
            </a:r>
          </a:p>
        </p:txBody>
      </p:sp>
      <p:sp>
        <p:nvSpPr>
          <p:cNvPr id="212" name="Tanned skin from the sun…"/>
          <p:cNvSpPr txBox="1"/>
          <p:nvPr/>
        </p:nvSpPr>
        <p:spPr>
          <a:xfrm>
            <a:off x="12237813" y="3416306"/>
            <a:ext cx="10016818" cy="8530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50000"/>
              </a:lnSpc>
              <a:defRPr sz="5300">
                <a:solidFill>
                  <a:srgbClr val="26348A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dirty="0"/>
              <a:t>Tanned skin from the sun</a:t>
            </a:r>
          </a:p>
          <a:p>
            <a:pPr>
              <a:lnSpc>
                <a:spcPct val="150000"/>
              </a:lnSpc>
              <a:defRPr sz="5300">
                <a:solidFill>
                  <a:srgbClr val="26348A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dirty="0"/>
              <a:t>Height</a:t>
            </a:r>
          </a:p>
          <a:p>
            <a:pPr>
              <a:lnSpc>
                <a:spcPct val="150000"/>
              </a:lnSpc>
              <a:defRPr sz="5300">
                <a:solidFill>
                  <a:srgbClr val="26348A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dirty="0"/>
              <a:t>General health</a:t>
            </a:r>
          </a:p>
          <a:p>
            <a:pPr>
              <a:lnSpc>
                <a:spcPct val="150000"/>
              </a:lnSpc>
              <a:defRPr sz="5300">
                <a:solidFill>
                  <a:srgbClr val="26348A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dirty="0"/>
              <a:t>Weight</a:t>
            </a:r>
          </a:p>
          <a:p>
            <a:pPr>
              <a:lnSpc>
                <a:spcPct val="150000"/>
              </a:lnSpc>
              <a:defRPr sz="5300">
                <a:solidFill>
                  <a:srgbClr val="26348A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lang="en-US" dirty="0"/>
              <a:t>Athletic</a:t>
            </a:r>
            <a:r>
              <a:rPr dirty="0"/>
              <a:t> ability</a:t>
            </a:r>
          </a:p>
          <a:p>
            <a:pPr>
              <a:lnSpc>
                <a:spcPct val="150000"/>
              </a:lnSpc>
              <a:defRPr sz="5300">
                <a:solidFill>
                  <a:srgbClr val="26348A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dirty="0"/>
              <a:t>Intelligence</a:t>
            </a:r>
          </a:p>
          <a:p>
            <a:pPr>
              <a:lnSpc>
                <a:spcPct val="150000"/>
              </a:lnSpc>
              <a:defRPr sz="5300">
                <a:solidFill>
                  <a:srgbClr val="26348A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dirty="0"/>
              <a:t>Skin color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SEALIFE_EDUCATION_Shark v2.png" descr="SEALIFE_EDUCATION_Shark v2.png"/>
          <p:cNvPicPr>
            <a:picLocks noChangeAspect="1"/>
          </p:cNvPicPr>
          <p:nvPr/>
        </p:nvPicPr>
        <p:blipFill>
          <a:blip r:embed="rId2"/>
          <a:srcRect l="26" r="26"/>
          <a:stretch>
            <a:fillRect/>
          </a:stretch>
        </p:blipFill>
        <p:spPr>
          <a:xfrm>
            <a:off x="-11279" y="-12700"/>
            <a:ext cx="24406558" cy="13741400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Choose a creature that you…"/>
          <p:cNvSpPr txBox="1"/>
          <p:nvPr/>
        </p:nvSpPr>
        <p:spPr>
          <a:xfrm>
            <a:off x="1946249" y="1148714"/>
            <a:ext cx="14167340" cy="3842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t">
            <a:spAutoFit/>
          </a:bodyPr>
          <a:lstStyle/>
          <a:p>
            <a:pPr algn="l">
              <a:lnSpc>
                <a:spcPct val="90000"/>
              </a:lnSpc>
              <a:defRPr sz="9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dirty="0"/>
              <a:t>Choose a creature that you</a:t>
            </a:r>
          </a:p>
          <a:p>
            <a:pPr algn="l">
              <a:lnSpc>
                <a:spcPct val="90000"/>
              </a:lnSpc>
              <a:defRPr sz="9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lang="en-US" dirty="0"/>
              <a:t>encountered on</a:t>
            </a:r>
            <a:r>
              <a:rPr dirty="0"/>
              <a:t> your SEA LIFE</a:t>
            </a:r>
          </a:p>
          <a:p>
            <a:pPr algn="l">
              <a:lnSpc>
                <a:spcPct val="90000"/>
              </a:lnSpc>
              <a:defRPr sz="9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lang="en-US" dirty="0"/>
              <a:t>visit</a:t>
            </a:r>
            <a:r>
              <a:rPr dirty="0"/>
              <a:t>.</a:t>
            </a:r>
          </a:p>
        </p:txBody>
      </p:sp>
      <p:sp>
        <p:nvSpPr>
          <p:cNvPr id="216" name="Carry out some research…"/>
          <p:cNvSpPr txBox="1"/>
          <p:nvPr/>
        </p:nvSpPr>
        <p:spPr>
          <a:xfrm>
            <a:off x="1933549" y="6140225"/>
            <a:ext cx="14345490" cy="4246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80000"/>
              </a:lnSpc>
              <a:spcBef>
                <a:spcPts val="600"/>
              </a:spcBef>
              <a:defRPr sz="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Carry out some research</a:t>
            </a:r>
          </a:p>
          <a:p>
            <a:pPr algn="l">
              <a:lnSpc>
                <a:spcPct val="80000"/>
              </a:lnSpc>
              <a:spcBef>
                <a:spcPts val="600"/>
              </a:spcBef>
              <a:defRPr sz="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into the inherited and</a:t>
            </a:r>
          </a:p>
          <a:p>
            <a:pPr algn="l">
              <a:lnSpc>
                <a:spcPct val="80000"/>
              </a:lnSpc>
              <a:spcBef>
                <a:spcPts val="600"/>
              </a:spcBef>
              <a:defRPr sz="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environmental </a:t>
            </a:r>
          </a:p>
          <a:p>
            <a:pPr algn="l">
              <a:lnSpc>
                <a:spcPct val="80000"/>
              </a:lnSpc>
              <a:spcBef>
                <a:spcPts val="600"/>
              </a:spcBef>
              <a:defRPr sz="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characteristics of your</a:t>
            </a:r>
          </a:p>
          <a:p>
            <a:pPr algn="l">
              <a:lnSpc>
                <a:spcPct val="80000"/>
              </a:lnSpc>
              <a:spcBef>
                <a:spcPts val="600"/>
              </a:spcBef>
              <a:defRPr sz="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chosen creature.</a:t>
            </a:r>
          </a:p>
        </p:txBody>
      </p:sp>
      <p:sp>
        <p:nvSpPr>
          <p:cNvPr id="217" name="EDUCATION"/>
          <p:cNvSpPr txBox="1"/>
          <p:nvPr/>
        </p:nvSpPr>
        <p:spPr>
          <a:xfrm>
            <a:off x="20389780" y="12439650"/>
            <a:ext cx="280684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4100">
                <a:solidFill>
                  <a:srgbClr val="ED7204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EDUCATION</a:t>
            </a:r>
          </a:p>
        </p:txBody>
      </p:sp>
      <p:pic>
        <p:nvPicPr>
          <p:cNvPr id="218" name="SEALIFE EDUCATION LOGO no text.png" descr="SEALIFE EDUCATION LOGO no tex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6950" y="11317192"/>
            <a:ext cx="3951065" cy="12733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6E086703C8024AA3899C909A245262" ma:contentTypeVersion="16" ma:contentTypeDescription="Create a new document." ma:contentTypeScope="" ma:versionID="7c00362d99ac49ee36d5984d51fb9909">
  <xsd:schema xmlns:xsd="http://www.w3.org/2001/XMLSchema" xmlns:xs="http://www.w3.org/2001/XMLSchema" xmlns:p="http://schemas.microsoft.com/office/2006/metadata/properties" xmlns:ns2="ba1e592c-9793-4ac6-8924-685763145c66" xmlns:ns3="51599487-818b-4747-811b-41fe8e32f2cc" targetNamespace="http://schemas.microsoft.com/office/2006/metadata/properties" ma:root="true" ma:fieldsID="9d3c5af986d3460de2d02c678d7c9bc3" ns2:_="" ns3:_="">
    <xsd:import namespace="ba1e592c-9793-4ac6-8924-685763145c66"/>
    <xsd:import namespace="51599487-818b-4747-811b-41fe8e32f2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1e592c-9793-4ac6-8924-685763145c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2224a3c-821a-491f-a8d8-e9a29021a1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599487-818b-4747-811b-41fe8e32f2cc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42cf4b9-5227-422d-a22a-df1d1421394a}" ma:internalName="TaxCatchAll" ma:showField="CatchAllData" ma:web="51599487-818b-4747-811b-41fe8e32f2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ba1e592c-9793-4ac6-8924-685763145c66" xsi:nil="true"/>
    <lcf76f155ced4ddcb4097134ff3c332f xmlns="ba1e592c-9793-4ac6-8924-685763145c66">
      <Terms xmlns="http://schemas.microsoft.com/office/infopath/2007/PartnerControls"/>
    </lcf76f155ced4ddcb4097134ff3c332f>
    <TaxCatchAll xmlns="51599487-818b-4747-811b-41fe8e32f2cc" xsi:nil="true"/>
  </documentManagement>
</p:properties>
</file>

<file path=customXml/itemProps1.xml><?xml version="1.0" encoding="utf-8"?>
<ds:datastoreItem xmlns:ds="http://schemas.openxmlformats.org/officeDocument/2006/customXml" ds:itemID="{8CCEB7A6-EBEF-453E-8ECE-5327F4CCD2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1e592c-9793-4ac6-8924-685763145c66"/>
    <ds:schemaRef ds:uri="51599487-818b-4747-811b-41fe8e32f2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0A90A2E-1803-48E5-955A-DB8EE666419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ADB4D28-F11B-4BF9-8CA8-D94046CD8A2C}">
  <ds:schemaRefs>
    <ds:schemaRef ds:uri="http://schemas.microsoft.com/office/2006/metadata/properties"/>
    <ds:schemaRef ds:uri="http://schemas.microsoft.com/office/infopath/2007/PartnerControls"/>
    <ds:schemaRef ds:uri="ba1e592c-9793-4ac6-8924-685763145c66"/>
    <ds:schemaRef ds:uri="51599487-818b-4747-811b-41fe8e32f2c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403</Words>
  <Application>Microsoft Office PowerPoint</Application>
  <PresentationFormat>Custom</PresentationFormat>
  <Paragraphs>80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Nicole Chammings</cp:lastModifiedBy>
  <cp:revision>5</cp:revision>
  <dcterms:modified xsi:type="dcterms:W3CDTF">2023-01-20T16:53:33Z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0x010100946E086703C8024AA3899C909A245262</vt:lpwstr>
  </property>
  <property fmtid="{D5CDD505-2E9C-101B-9397-08002B2CF9AE}" pid="3" name="Order">
    <vt:lpwstr>3204100.00000000</vt:lpwstr>
  </property>
  <property fmtid="{D5CDD505-2E9C-101B-9397-08002B2CF9AE}" pid="4" name="xd_Signature">
    <vt:lpwstr/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MediaServiceImageTags">
    <vt:lpwstr/>
  </property>
</Properties>
</file>